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05" r:id="rId1"/>
  </p:sldMasterIdLst>
  <p:notesMasterIdLst>
    <p:notesMasterId r:id="rId2"/>
  </p:notesMasterIdLst>
  <p:sldIdLst>
    <p:sldId id="256" r:id="rId3"/>
    <p:sldId id="257" r:id="rId4"/>
    <p:sldId id="258" r:id="rId5"/>
    <p:sldId id="267" r:id="rId6"/>
    <p:sldId id="268" r:id="rId7"/>
    <p:sldId id="269" r:id="rId8"/>
    <p:sldId id="270" r:id="rId9"/>
    <p:sldId id="25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61" r:id="rId23"/>
    <p:sldId id="283" r:id="rId24"/>
    <p:sldId id="284" r:id="rId25"/>
    <p:sldId id="294" r:id="rId26"/>
    <p:sldId id="299" r:id="rId27"/>
    <p:sldId id="285" r:id="rId28"/>
    <p:sldId id="289" r:id="rId29"/>
    <p:sldId id="292" r:id="rId30"/>
    <p:sldId id="286" r:id="rId31"/>
    <p:sldId id="300" r:id="rId32"/>
    <p:sldId id="301" r:id="rId33"/>
    <p:sldId id="287" r:id="rId34"/>
    <p:sldId id="288" r:id="rId35"/>
    <p:sldId id="302" r:id="rId36"/>
    <p:sldId id="303" r:id="rId37"/>
    <p:sldId id="290" r:id="rId38"/>
    <p:sldId id="291" r:id="rId39"/>
    <p:sldId id="293" r:id="rId40"/>
    <p:sldId id="296" r:id="rId41"/>
    <p:sldId id="295" r:id="rId42"/>
    <p:sldId id="297" r:id="rId43"/>
    <p:sldId id="298" r:id="rId44"/>
    <p:sldId id="260" r:id="rId45"/>
    <p:sldId id="264" r:id="rId46"/>
    <p:sldId id="265" r:id="rId47"/>
    <p:sldId id="266" r:id="rId48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slide" Target="slides/slide33.xml"  /><Relationship Id="rId36" Type="http://schemas.openxmlformats.org/officeDocument/2006/relationships/slide" Target="slides/slide34.xml"  /><Relationship Id="rId37" Type="http://schemas.openxmlformats.org/officeDocument/2006/relationships/slide" Target="slides/slide35.xml"  /><Relationship Id="rId38" Type="http://schemas.openxmlformats.org/officeDocument/2006/relationships/slide" Target="slides/slide36.xml"  /><Relationship Id="rId39" Type="http://schemas.openxmlformats.org/officeDocument/2006/relationships/slide" Target="slides/slide37.xml"  /><Relationship Id="rId4" Type="http://schemas.openxmlformats.org/officeDocument/2006/relationships/slide" Target="slides/slide2.xml"  /><Relationship Id="rId40" Type="http://schemas.openxmlformats.org/officeDocument/2006/relationships/slide" Target="slides/slide38.xml"  /><Relationship Id="rId41" Type="http://schemas.openxmlformats.org/officeDocument/2006/relationships/slide" Target="slides/slide39.xml"  /><Relationship Id="rId42" Type="http://schemas.openxmlformats.org/officeDocument/2006/relationships/slide" Target="slides/slide40.xml"  /><Relationship Id="rId43" Type="http://schemas.openxmlformats.org/officeDocument/2006/relationships/slide" Target="slides/slide41.xml"  /><Relationship Id="rId44" Type="http://schemas.openxmlformats.org/officeDocument/2006/relationships/slide" Target="slides/slide42.xml"  /><Relationship Id="rId45" Type="http://schemas.openxmlformats.org/officeDocument/2006/relationships/slide" Target="slides/slide43.xml"  /><Relationship Id="rId46" Type="http://schemas.openxmlformats.org/officeDocument/2006/relationships/slide" Target="slides/slide44.xml"  /><Relationship Id="rId47" Type="http://schemas.openxmlformats.org/officeDocument/2006/relationships/slide" Target="slides/slide45.xml"  /><Relationship Id="rId48" Type="http://schemas.openxmlformats.org/officeDocument/2006/relationships/slide" Target="slides/slide46.xml"  /><Relationship Id="rId49" Type="http://schemas.openxmlformats.org/officeDocument/2006/relationships/presProps" Target="presProps.xml"  /><Relationship Id="rId5" Type="http://schemas.openxmlformats.org/officeDocument/2006/relationships/slide" Target="slides/slide3.xml"  /><Relationship Id="rId50" Type="http://schemas.openxmlformats.org/officeDocument/2006/relationships/viewProps" Target="viewProps.xml"  /><Relationship Id="rId51" Type="http://schemas.openxmlformats.org/officeDocument/2006/relationships/theme" Target="theme/theme1.xml"  /><Relationship Id="rId52" Type="http://schemas.openxmlformats.org/officeDocument/2006/relationships/tableStyles" Target="tableStyles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jpeg"  /><Relationship Id="rId3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2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23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Relationship Id="rId5" Type="http://schemas.openxmlformats.org/officeDocument/2006/relationships/image" Target="../media/image26.png"  /><Relationship Id="rId6" Type="http://schemas.openxmlformats.org/officeDocument/2006/relationships/image" Target="../media/image2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2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0.png"  /><Relationship Id="rId4" Type="http://schemas.openxmlformats.org/officeDocument/2006/relationships/image" Target="../media/image3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Relationship Id="rId3" Type="http://schemas.openxmlformats.org/officeDocument/2006/relationships/image" Target="../media/image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49.png"  /><Relationship Id="rId4" Type="http://schemas.openxmlformats.org/officeDocument/2006/relationships/image" Target="../media/image5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2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57.png"  /><Relationship Id="rId4" Type="http://schemas.openxmlformats.org/officeDocument/2006/relationships/image" Target="../media/image58.png"  /><Relationship Id="rId5" Type="http://schemas.openxmlformats.org/officeDocument/2006/relationships/image" Target="../media/image5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0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0.png"  /><Relationship Id="rId4" Type="http://schemas.openxmlformats.org/officeDocument/2006/relationships/image" Target="../media/image61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Relationship Id="rId5" Type="http://schemas.openxmlformats.org/officeDocument/2006/relationships/image" Target="../media/image65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6.png"  /><Relationship Id="rId4" Type="http://schemas.openxmlformats.org/officeDocument/2006/relationships/image" Target="../media/image67.png"  /><Relationship Id="rId5" Type="http://schemas.openxmlformats.org/officeDocument/2006/relationships/image" Target="../media/image6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Relationship Id="rId3" Type="http://schemas.openxmlformats.org/officeDocument/2006/relationships/image" Target="../media/image71.png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72.png"  /><Relationship Id="rId4" Type="http://schemas.openxmlformats.org/officeDocument/2006/relationships/image" Target="../media/image2.png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73.png"  /><Relationship Id="rId4" Type="http://schemas.openxmlformats.org/officeDocument/2006/relationships/image" Target="../media/image74.png"  /><Relationship Id="rId5" Type="http://schemas.openxmlformats.org/officeDocument/2006/relationships/image" Target="../media/image75.png"  /><Relationship Id="rId6" Type="http://schemas.openxmlformats.org/officeDocument/2006/relationships/image" Target="../media/image2.png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2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76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jpeg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jpeg"  /><Relationship Id="rId3" Type="http://schemas.openxmlformats.org/officeDocument/2006/relationships/image" Target="../media/image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15.png"  /><Relationship Id="rId11" Type="http://schemas.openxmlformats.org/officeDocument/2006/relationships/image" Target="../media/image16.png"  /><Relationship Id="rId12" Type="http://schemas.openxmlformats.org/officeDocument/2006/relationships/image" Target="../media/image17.png"  /><Relationship Id="rId13" Type="http://schemas.openxmlformats.org/officeDocument/2006/relationships/image" Target="../media/image18.png"  /><Relationship Id="rId14" Type="http://schemas.openxmlformats.org/officeDocument/2006/relationships/image" Target="../media/image19.png"  /><Relationship Id="rId15" Type="http://schemas.openxmlformats.org/officeDocument/2006/relationships/image" Target="../media/image20.png"  /><Relationship Id="rId16" Type="http://schemas.openxmlformats.org/officeDocument/2006/relationships/image" Target="../media/image21.png"  /><Relationship Id="rId17" Type="http://schemas.openxmlformats.org/officeDocument/2006/relationships/image" Target="../media/image22.png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3.jpeg"  /><Relationship Id="rId4" Type="http://schemas.openxmlformats.org/officeDocument/2006/relationships/image" Target="../media/image9.png"  /><Relationship Id="rId5" Type="http://schemas.openxmlformats.org/officeDocument/2006/relationships/image" Target="../media/image10.png"  /><Relationship Id="rId6" Type="http://schemas.openxmlformats.org/officeDocument/2006/relationships/image" Target="../media/image11.png" 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765374" y="4430188"/>
            <a:ext cx="2873053" cy="4079800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웹 종합 쇼핑몰 프로젝트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>
                <a:solidFill>
                  <a:srgbClr val="373737"/>
                </a:solidFill>
              </a:rPr>
              <a:t>양홍엽</a:t>
            </a:r>
            <a:endParaRPr lang="ko-KR" altLang="en-US" sz="2776" spc="-186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 rot="0"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95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Reptile</a:t>
            </a:r>
            <a:endParaRPr lang="en-US" sz="7991">
              <a:solidFill>
                <a:srgbClr val="565e4f"/>
              </a:solidFill>
              <a:latin typeface="G마켓 산스 TTF Bold"/>
              <a:ea typeface="G마켓 산스 TTF Bold"/>
            </a:endParaRP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 명세서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데이터베이스 구성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프로젝트</a:t>
            </a:r>
            <a:endParaRPr lang="ko-KR" altLang="en-US" sz="7991">
              <a:solidFill>
                <a:schemeClr val="tx1"/>
              </a:solidFill>
              <a:latin typeface="G마켓 산스 TTF Bold"/>
              <a:ea typeface="G마켓 산스 TTF Bold"/>
            </a:endParaRP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수행경과</a:t>
            </a:r>
            <a:endParaRPr lang="ko-KR" altLang="en-US" sz="7991">
              <a:solidFill>
                <a:schemeClr val="tx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295128" y="2047156"/>
          <a:ext cx="15697744" cy="7991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867"/>
                <a:gridCol w="1243893"/>
                <a:gridCol w="2374467"/>
                <a:gridCol w="3146259"/>
                <a:gridCol w="3628627"/>
                <a:gridCol w="3628627"/>
              </a:tblGrid>
              <a:tr h="7010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237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페이지</a:t>
                      </a:r>
                      <a:endParaRPr lang="ko-KR" altLang="en-US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/members/new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폼 페이지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0154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/new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완료 처리</a:t>
                      </a:r>
                      <a:endParaRPr lang="ko-KR" altLang="en-US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{name: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이름 </a:t>
                      </a: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email : “email@email.com , password : @AB12345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adress: 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우편주소 </a:t>
                      </a: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상세주소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tell : 010123456+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가입 성공 후 메인페이지 리다이렉트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</a:t>
                      </a:r>
                      <a:endParaRPr lang="en-US" altLang="ko-KR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폼 유효성 검사 실패 시 </a:t>
                      </a: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메시지 반환</a:t>
                      </a: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2373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fr-FR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</a:t>
                      </a:r>
                      <a:endParaRPr lang="fr-FR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/members/login</a:t>
                      </a:r>
                      <a:endParaRPr lang="fr-FR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 반환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5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fr-FR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/login/error</a:t>
                      </a:r>
                      <a:endParaRPr lang="fr-FR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에러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/members/login/error</a:t>
                      </a:r>
                      <a:endParaRPr lang="fr-FR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실패 시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폼 페이지와 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에러 메시지 반환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064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/{email}/emailConfirm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전송</a:t>
                      </a:r>
                      <a:endParaRPr lang="ko-KR" altLang="en-US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이메일 주소 전송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이메일로 랜덤한 인증 코드 발송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06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/{code}/codeFindCheck</a:t>
                      </a:r>
                      <a:endParaRPr lang="en-US" altLang="ko-KR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코드 확인</a:t>
                      </a:r>
                      <a:endParaRPr lang="ko-KR" altLang="en-US" sz="20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 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 인증 성공 창 노출</a:t>
                      </a:r>
                      <a:endParaRPr lang="ko-KR" altLang="en-US" sz="1800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en-US" altLang="ko-KR" b="1" i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/>
                <a:gridCol w="1307806"/>
                <a:gridCol w="2496470"/>
                <a:gridCol w="3307917"/>
                <a:gridCol w="3815069"/>
                <a:gridCol w="3815069"/>
              </a:tblGrid>
              <a:tr h="60662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페이지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 폼 페이지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/findpassword2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찾기위한 인증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이메일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전화번호 인증 후 확인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페이지로 이동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06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/memberUpdatePassword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페이지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 설정할 비밀번호 입력 후 확인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비밀번호 재설정 후 로그인 페이지 이동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/verifyCode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인증 코드 전송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문자 인증 확인 창 노출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/phoneCheck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전화번호 문자 인증코드  전송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전화번호 전송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전화번호로 랜덤한 인증 코드 발송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내역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/members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/myPost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나의 문의 전체 내역 노출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/>
                <a:gridCol w="1267479"/>
                <a:gridCol w="2419491"/>
                <a:gridCol w="3212523"/>
                <a:gridCol w="3697431"/>
                <a:gridCol w="3697431"/>
              </a:tblGrid>
              <a:tr h="48259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075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조회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5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/AddScroll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더 많은 상품 조회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무한 스크롤링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/load-more?page=2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추가 상품 정보 데이터 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400 Bad Request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0753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API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/map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지도 페이지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HTML 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/>
                <a:gridCol w="1255926"/>
                <a:gridCol w="2397437"/>
                <a:gridCol w="3176696"/>
                <a:gridCol w="3663730"/>
                <a:gridCol w="3663730"/>
              </a:tblGrid>
              <a:tr h="7010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02554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페이지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폼 페이지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554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members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/deleteMember2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완료 처리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탈퇴 사유 선택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+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상세 사유 입력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회원 탈퇴 성공 후 로그아웃 메인페이지 리다이렉트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5119" cy="90038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455"/>
                <a:gridCol w="1287572"/>
                <a:gridCol w="2457845"/>
                <a:gridCol w="3263449"/>
                <a:gridCol w="3756044"/>
                <a:gridCol w="3754754"/>
              </a:tblGrid>
              <a:tr h="55452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3789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폼 페이지 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582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/item/new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  <a:endParaRPr lang="en-US" altLang="ko-KR" sz="14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이미지업로드 정보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  <a:endParaRPr lang="en-US" altLang="ko-KR" sz="14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  <a:endParaRPr lang="en-US" altLang="ko-KR" sz="14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[123]”</a:t>
                      </a:r>
                      <a:r>
                        <a:rPr lang="ko-KR" altLang="en-US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4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  <a:endParaRPr lang="en-US" altLang="ko-KR" sz="14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등록 후 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108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 폼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정보 조회 폼 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Found),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829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정보 수정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“itemFormDto” : 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 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상품정보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 “itemImgDtoList : [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변경된 이미지업로드 정보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]” },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“itemImgIds : [0] ”,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“itemImgFile:  [456]”</a:t>
                      </a:r>
                      <a:r>
                        <a:rPr lang="ko-KR" altLang="en-US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후 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메인 페이지로 리다이렉트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58290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/items, /admin/items/{page}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관리 목록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"searchDateType": "string",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"searchSellStatus": "SELL",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"searchBy": "string",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"searchQuery": "string"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  <a:endParaRPr lang="en-US" altLang="ko-KR" sz="16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페이지네이션 처리된 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목록 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93005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/{itemId}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조회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상세 페이지 반환 및 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쿠키에 추가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존재하지 않는 상품입니다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(404 Not Found)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310640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/choice/{itemValue}/{page}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,..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 상품 목록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카테고리별 상품 페이지 페이지네이션 처리된 목록 반환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3880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/>
                <a:gridCol w="1243337"/>
                <a:gridCol w="2373405"/>
                <a:gridCol w="3151332"/>
                <a:gridCol w="3627003"/>
                <a:gridCol w="3630930"/>
              </a:tblGrid>
              <a:tr h="592614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조회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상품명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", "count": 2, "price": 10000}]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입찰목록에 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추가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1,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입찰금액 변경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cartItemId=123&amp;count=2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/bid/cart/{cartItemId}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입찰목록 상품 개별 입찰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itemId=1 &amp;&amp; newbidprice=1000,lowestbidprice=2000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정수를 입력해주세요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/cartItem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/{cartItemId}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DELETE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삭제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cartItemId=123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{"cartItemId": 123}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수정권한이 없습니다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266481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/cart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{"cartOrderDtoList":[{"cartItemId":123}], "impUid":"imp_123456789"}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 456} (200 OK)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4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/>
                <a:gridCol w="1371600"/>
                <a:gridCol w="2618246"/>
                <a:gridCol w="3476424"/>
                <a:gridCol w="4001166"/>
                <a:gridCol w="4001166"/>
              </a:tblGrid>
              <a:tr h="734125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7054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상품 주문</a:t>
                      </a:r>
                      <a:endParaRPr lang="ko-KR" altLang="en-US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{"itemId": 77,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"count": 10,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"totalPrice": 50000,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"makeMerchantUid": “123",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 "impUid": “imp_12345"}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267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/orders, /orders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/{page}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조회</a:t>
                      </a:r>
                      <a:endParaRPr lang="ko-KR" altLang="en-US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내역 페이지 반환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267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/cancel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</a:t>
                      </a:r>
                      <a:endParaRPr lang="en-US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주문 취소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53267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/order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/{orderId}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/reOrder</a:t>
                      </a:r>
                      <a:endParaRPr lang="fr-FR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</a:t>
                      </a:r>
                      <a:endParaRPr lang="ko-KR" altLang="en-US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장바구니에 담음</a:t>
                      </a:r>
                      <a:r>
                        <a:rPr lang="en-US" altLang="ko-KR" sz="20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endParaRPr lang="en-US" altLang="ko-KR" sz="20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fr-FR" altLang="ko-KR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{"orderId":1} (200 OK)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재주문 권한이 없습니다</a:t>
                      </a:r>
                      <a:r>
                        <a:rPr lang="en-US" altLang="ko-KR" sz="1800" b="1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ko-KR" altLang="en-US" sz="1800" b="1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31032" y="1585125"/>
          <a:ext cx="17376612" cy="85429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9280"/>
                <a:gridCol w="1375811"/>
                <a:gridCol w="2626284"/>
                <a:gridCol w="3487096"/>
                <a:gridCol w="4013449"/>
                <a:gridCol w="4014692"/>
              </a:tblGrid>
              <a:tr h="45301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5305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게시판 전체 페이지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/customerCenter/{notice}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,/Cpost/{page}/{notice}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목록 페이지 이동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9255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사항작성 폼 페이지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/customerCenter/write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폼 페이지 이동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 후 이용해주세요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(403 Forbidden)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281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/customerCenter/new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작성 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등록 후 페이지네비게이션 처리된 공지사항 페이지로 이동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4577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상세 페이지 이동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/view/{id}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 상세 페이지 이동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14281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/customerCenter/updateSave/{id}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수정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제목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내용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입니다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</a:t>
                      </a:r>
                      <a:endParaRPr lang="fr-FR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 사항 수정 후 페이지네비게이션 처리된 공지사항 페이지로 이동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필수 입력 값이 누락되었습니다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401 Unauthorized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62451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/comments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/add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작성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: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문의에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공지에 대한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~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댓글추가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추가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62451">
                <a:tc>
                  <a:txBody>
                    <a:bodyPr vert="horz" lIns="91440" tIns="45720" rIns="91440" bIns="45720" anchor="ctr" anchorCtr="0"/>
                    <a:p>
                      <a:pPr lvl="0">
                        <a:defRPr/>
                      </a:pP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/delete/{commentId}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 사항 댓글 삭제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게시글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(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공지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문의사항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)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댓글 삭제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댓글 삭제 중 오류 발생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  <a:endParaRPr kumimoji="1" lang="en-US" altLang="ko-KR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305882" y="1606601"/>
          <a:ext cx="17372518" cy="84194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/>
                <a:gridCol w="1375791"/>
                <a:gridCol w="2626246"/>
                <a:gridCol w="3487047"/>
                <a:gridCol w="4013392"/>
                <a:gridCol w="4014635"/>
              </a:tblGrid>
              <a:tr h="38204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7705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/fetchBidData/{itemId}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단일 상품 그래프 최고가 갱신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최고가 그래프 갱신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88163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/bid/{itemId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PATCH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최고입찰금액 변동 시 최고금액 변경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상품 최고금액 갱신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{"errorMessage":"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."} (400 Bad Request),</a:t>
                      </a:r>
                      <a:endParaRPr lang="en-US" altLang="ko-KR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67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원하는 사이트 크롤링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/item/lizard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콘솔 원하는 데이터 출력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데이터베이스 저장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5922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en-US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listItem</a:t>
                      </a:r>
                      <a:endParaRPr lang="en-US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업데이트된 상품갱신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최근 업데이트 상품 갱신</a:t>
                      </a:r>
                      <a:endParaRPr lang="ko-KR" altLang="en-US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67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/recentViews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최근 본 상품 갱신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Ajax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 쿠키에 저장된 최근 본 상품 정보 갱신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67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 페이지 이동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/payment/{id}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결제할 상품이름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금액 표기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결제진행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675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/payment</a:t>
                      </a: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POST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결제완료 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해당 금액 결제 완료 후 구매이력 페이지 이동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8256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/chat/topic/messages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effectLst/>
                        <a:latin typeface="G마켓 산스 TTF Medium"/>
                        <a:ea typeface="G마켓 산스 TTF Medium"/>
                      </a:endParaRPr>
                    </a:p>
                    <a:p>
                      <a:pPr algn="ctr" latinLnBrk="1">
                        <a:defRPr/>
                      </a:pPr>
                      <a:endParaRPr lang="fr-FR" altLang="ko-KR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Message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웹소켓 실시간 채팅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!,{</a:t>
                      </a:r>
                      <a:r>
                        <a:rPr lang="ko-KR" altLang="en-US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유저 이름</a:t>
                      </a: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}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 : 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문의합니다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72079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 이름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current-user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이름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홍엽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76753"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20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20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Get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실시간채팅의 권한</a:t>
                      </a:r>
                      <a:endParaRPr lang="ko-KR" altLang="en-US" sz="20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fr-FR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/chat/</a:t>
                      </a:r>
                      <a:r>
                        <a:rPr lang="en-US" altLang="ko-KR" sz="1800" b="1" kern="1200">
                          <a:solidFill>
                            <a:srgbClr val="000000"/>
                          </a:solidFill>
                          <a:effectLst/>
                          <a:latin typeface="G마켓 산스 TTF Medium"/>
                          <a:ea typeface="G마켓 산스 TTF Medium"/>
                        </a:rPr>
                        <a:t>current-role</a:t>
                      </a:r>
                      <a:endParaRPr lang="en-US" altLang="ko-KR" sz="1800" b="1" kern="120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로그인한 사람의 권한 전송 </a:t>
                      </a:r>
                      <a:r>
                        <a:rPr lang="en-US" altLang="ko-KR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/ADMIN</a:t>
                      </a:r>
                      <a:endParaRPr lang="ko-KR" altLang="en-US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solidFill>
                            <a:srgbClr val="000000"/>
                          </a:solidFill>
                          <a:latin typeface="G마켓 산스 TTF Medium"/>
                          <a:ea typeface="G마켓 산스 TTF Medium"/>
                        </a:rPr>
                        <a:t>N/A</a:t>
                      </a:r>
                      <a:endParaRPr lang="en-US" altLang="ko-KR" sz="1800" b="1" i="0">
                        <a:solidFill>
                          <a:srgbClr val="000000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  <a:endParaRPr kumimoji="1" lang="ko-KR" altLang="en-US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sp>
        <p:nvSpPr>
          <p:cNvPr id="1010" name="사각형: 둥근 모서리 13"/>
          <p:cNvSpPr/>
          <p:nvPr/>
        </p:nvSpPr>
        <p:spPr>
          <a:xfrm>
            <a:off x="12816408" y="0"/>
            <a:ext cx="5471592" cy="10040044"/>
          </a:xfrm>
          <a:prstGeom prst="roundRect">
            <a:avLst>
              <a:gd name="adj" fmla="val 4335"/>
            </a:avLst>
          </a:prstGeom>
          <a:solidFill>
            <a:schemeClr val="bg1"/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13173040" y="246956"/>
            <a:ext cx="5114960" cy="1023747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ember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art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cart_item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orders 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order_item 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1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item_img </a:t>
            </a:r>
            <a:endParaRPr lang="ko-KR" altLang="en-US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 Medium"/>
              </a:rPr>
              <a:t>customer_center_post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내용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bid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결제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en-US" altLang="ko-KR" b="1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 b="1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r>
              <a:rPr lang="ko-KR" altLang="en-US">
                <a:solidFill>
                  <a:srgbClr val="000000"/>
                </a:solidFill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solidFill>
                <a:srgbClr val="000000"/>
              </a:solidFill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spcBef>
                <a:spcPts val="0"/>
              </a:spcBef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>
                <a:latin typeface="G마켓 산스 TTF Medium"/>
                <a:ea typeface="G마켓 산스 TTF Medium"/>
              </a:rPr>
              <a:t>향후 계획 및 발전 방향</a:t>
            </a:r>
            <a:endParaRPr lang="en-US" sz="2976" b="1" spc="-199">
              <a:latin typeface="G마켓 산스 TTF Medium"/>
              <a:ea typeface="G마켓 산스 TTF Medium"/>
            </a:endParaRPr>
          </a:p>
        </p:txBody>
      </p:sp>
      <p:grpSp>
        <p:nvGrpSpPr>
          <p:cNvPr id="16" name="Group 16"/>
          <p:cNvGrpSpPr/>
          <p:nvPr/>
        </p:nvGrpSpPr>
        <p:grpSpPr>
          <a:xfrm rot="0"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22"/>
          <p:cNvGrpSpPr/>
          <p:nvPr/>
        </p:nvGrpSpPr>
        <p:grpSpPr>
          <a:xfrm rot="0"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  <a:endParaRPr lang="en-US" sz="26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0"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 rot="0"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개요</a:t>
            </a:r>
            <a:endParaRPr kumimoji="1" lang="ko-KR" altLang="en-US" sz="3000" b="1">
              <a:solidFill>
                <a:srgbClr val="384166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절차 및 방법</a:t>
            </a:r>
            <a:endParaRPr kumimoji="1" lang="ko-KR" altLang="en-US" sz="3000" b="1">
              <a:solidFill>
                <a:srgbClr val="384166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프로젝트 수행 경과</a:t>
            </a:r>
            <a:endParaRPr kumimoji="1" lang="ko-KR" altLang="en-US" sz="3000" b="1">
              <a:solidFill>
                <a:srgbClr val="384166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시물레이션</a:t>
            </a:r>
            <a:endParaRPr kumimoji="1" lang="ko-KR" altLang="en-US" sz="3000" b="1">
              <a:solidFill>
                <a:srgbClr val="384166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Medium"/>
                <a:ea typeface="G마켓 산스 TTF Medium"/>
                <a:cs typeface="Pretendard"/>
              </a:rPr>
              <a:t>성과 분석</a:t>
            </a:r>
            <a:endParaRPr kumimoji="1" lang="ko-KR" altLang="en-US" sz="3000" b="1">
              <a:solidFill>
                <a:srgbClr val="384166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시물레이션</a:t>
            </a:r>
            <a:endParaRPr lang="ko-KR" altLang="en-US" sz="7991">
              <a:solidFill>
                <a:schemeClr val="tx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/>
          <p:cNvSpPr txBox="1"/>
          <p:nvPr/>
        </p:nvSpPr>
        <p:spPr>
          <a:xfrm>
            <a:off x="1055271" y="3091685"/>
            <a:ext cx="3192185" cy="67069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비 로그인</a:t>
            </a:r>
            <a:r>
              <a:rPr lang="en-US" altLang="ko-KR" sz="3000" b="1" spc="-91">
                <a:solidFill>
                  <a:srgbClr val="373737"/>
                </a:solidFill>
              </a:rPr>
              <a:t>-Newbie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39" name="TextBox 16"/>
          <p:cNvSpPr txBox="1"/>
          <p:nvPr/>
        </p:nvSpPr>
        <p:spPr>
          <a:xfrm>
            <a:off x="1055271" y="5143500"/>
            <a:ext cx="3048169" cy="67627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로그인</a:t>
            </a:r>
            <a:r>
              <a:rPr lang="en-US" altLang="ko-KR" sz="3000" b="1" spc="-91">
                <a:solidFill>
                  <a:srgbClr val="373737"/>
                </a:solidFill>
              </a:rPr>
              <a:t>-User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/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0" name="TextBox 16"/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>
                <a:solidFill>
                  <a:srgbClr val="373737"/>
                </a:solidFill>
              </a:rPr>
              <a:t>Enum </a:t>
            </a:r>
            <a:r>
              <a:rPr lang="ko-KR" altLang="en-US" sz="3000" b="1" spc="-91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52" name="TextBox 34"/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55" name="직사각형 31"/>
          <p:cNvSpPr/>
          <p:nvPr/>
        </p:nvSpPr>
        <p:spPr>
          <a:xfrm>
            <a:off x="3671392" y="5791572"/>
            <a:ext cx="13465496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6" name="직사각형 31"/>
          <p:cNvSpPr/>
          <p:nvPr/>
        </p:nvSpPr>
        <p:spPr>
          <a:xfrm>
            <a:off x="3671392" y="3703340"/>
            <a:ext cx="13465496" cy="10801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직사각형 31"/>
          <p:cNvSpPr/>
          <p:nvPr/>
        </p:nvSpPr>
        <p:spPr>
          <a:xfrm>
            <a:off x="3239344" y="6871692"/>
            <a:ext cx="1944216" cy="33123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직사각형 31"/>
          <p:cNvSpPr/>
          <p:nvPr/>
        </p:nvSpPr>
        <p:spPr>
          <a:xfrm>
            <a:off x="5327576" y="7015707"/>
            <a:ext cx="3024336" cy="28803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메인 </a:t>
            </a:r>
            <a:r>
              <a:rPr lang="en-US" altLang="ko-KR" sz="3000" b="1" spc="-91">
                <a:solidFill>
                  <a:srgbClr val="373737"/>
                </a:solidFill>
              </a:rPr>
              <a:t>content</a:t>
            </a:r>
            <a:r>
              <a:rPr lang="ko-KR" altLang="en-US" sz="3000" b="1" spc="-91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647056" y="2335188"/>
            <a:ext cx="10585176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2015208" y="4279404"/>
            <a:ext cx="2592287" cy="46085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지도 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를 이용하고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1" name="직사각형 31"/>
          <p:cNvSpPr/>
          <p:nvPr/>
        </p:nvSpPr>
        <p:spPr>
          <a:xfrm>
            <a:off x="1151112" y="2911252"/>
            <a:ext cx="10441160" cy="48245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직사각형 31"/>
          <p:cNvSpPr/>
          <p:nvPr/>
        </p:nvSpPr>
        <p:spPr>
          <a:xfrm>
            <a:off x="1079104" y="7951812"/>
            <a:ext cx="10513168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rgbClr val="2e5743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2303240" y="2623220"/>
            <a:ext cx="4824536" cy="1368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2159224" y="5719564"/>
            <a:ext cx="2664296" cy="42484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rgbClr val="2e5743"/>
              </a:solidFill>
            </a:endParaRPr>
          </a:p>
        </p:txBody>
      </p:sp>
      <p:sp>
        <p:nvSpPr>
          <p:cNvPr id="18" name="Freeform 32"/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34"/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>
                <a:solidFill>
                  <a:srgbClr val="373737"/>
                </a:solidFill>
              </a:rPr>
              <a:t>Main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r>
              <a:rPr lang="ko-KR" altLang="en-US" sz="3000" b="1" spc="-91">
                <a:solidFill>
                  <a:srgbClr val="373737"/>
                </a:solidFill>
              </a:rPr>
              <a:t>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463480" y="4842453"/>
            <a:ext cx="4860710" cy="51975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cxnSp>
        <p:nvCxnSpPr>
          <p:cNvPr id="17" name="직선 화살표 연결선 16"/>
          <p:cNvCxnSpPr>
            <a:stCxn id="26" idx="2"/>
            <a:endCxn id="30" idx="0"/>
          </p:cNvCxnSpPr>
          <p:nvPr/>
        </p:nvCxnSpPr>
        <p:spPr>
          <a:xfrm>
            <a:off x="5255568" y="4135388"/>
            <a:ext cx="1548172" cy="4320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endCxn id="30" idx="1"/>
          </p:cNvCxnSpPr>
          <p:nvPr/>
        </p:nvCxnSpPr>
        <p:spPr>
          <a:xfrm>
            <a:off x="2986644" y="6428429"/>
            <a:ext cx="1044788" cy="91131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31"/>
          <p:cNvSpPr/>
          <p:nvPr/>
        </p:nvSpPr>
        <p:spPr>
          <a:xfrm>
            <a:off x="143000" y="2911252"/>
            <a:ext cx="10225136" cy="12241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647056" y="4711452"/>
            <a:ext cx="2304256" cy="37444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4031432" y="4567436"/>
            <a:ext cx="5544616" cy="5544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6" name="TextBox 19"/>
          <p:cNvSpPr txBox="1"/>
          <p:nvPr/>
        </p:nvSpPr>
        <p:spPr>
          <a:xfrm>
            <a:off x="1770989" y="1399084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7" name="Freeform 32"/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8" name="TextBox 34"/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5" name="TextBox 16"/>
          <p:cNvSpPr txBox="1"/>
          <p:nvPr/>
        </p:nvSpPr>
        <p:spPr>
          <a:xfrm>
            <a:off x="13248456" y="4788527"/>
            <a:ext cx="4675448" cy="20123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900" b="1" spc="-91">
                <a:solidFill>
                  <a:srgbClr val="373737"/>
                </a:solidFill>
              </a:rPr>
              <a:t>쿠키를 이용해 저장</a:t>
            </a:r>
            <a:endParaRPr lang="ko-KR" altLang="en-US" sz="29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</a:t>
            </a:r>
            <a:r>
              <a:rPr lang="ko-KR" altLang="en-US" sz="2900" b="1" spc="-91">
                <a:solidFill>
                  <a:srgbClr val="373737"/>
                </a:solidFill>
              </a:rPr>
              <a:t> 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endParaRPr lang="ko-KR" altLang="en-US" sz="2900" b="1" spc="-91">
              <a:solidFill>
                <a:srgbClr val="373737"/>
              </a:solidFill>
            </a:endParaRPr>
          </a:p>
        </p:txBody>
      </p:sp>
      <p:sp>
        <p:nvSpPr>
          <p:cNvPr id="20" name="Freeform 32"/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1" name="TextBox 34"/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4" name="TextBox 16"/>
          <p:cNvSpPr txBox="1"/>
          <p:nvPr/>
        </p:nvSpPr>
        <p:spPr>
          <a:xfrm>
            <a:off x="5044615" y="5143500"/>
            <a:ext cx="4459424" cy="1342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ajax</a:t>
            </a:r>
            <a:r>
              <a:rPr lang="ko-KR" altLang="en-US" sz="2900" b="1" spc="-91">
                <a:solidFill>
                  <a:srgbClr val="373737"/>
                </a:solidFill>
              </a:rPr>
              <a:t>로 데이터를 가져옵니다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endParaRPr lang="en-US" altLang="ko-KR" sz="29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2900" b="1" spc="-91">
                <a:solidFill>
                  <a:srgbClr val="373737"/>
                </a:solidFill>
              </a:rPr>
              <a:t>5</a:t>
            </a:r>
            <a:r>
              <a:rPr lang="ko-KR" altLang="en-US" sz="2900" b="1" spc="-91">
                <a:solidFill>
                  <a:srgbClr val="373737"/>
                </a:solidFill>
              </a:rPr>
              <a:t>초</a:t>
            </a:r>
            <a:r>
              <a:rPr lang="en-US" altLang="ko-KR" sz="2900" b="1" spc="-91">
                <a:solidFill>
                  <a:srgbClr val="373737"/>
                </a:solidFill>
              </a:rPr>
              <a:t> (</a:t>
            </a:r>
            <a:r>
              <a:rPr lang="ko-KR" altLang="en-US" sz="2900" b="1" spc="-91">
                <a:solidFill>
                  <a:srgbClr val="373737"/>
                </a:solidFill>
              </a:rPr>
              <a:t>인터벌</a:t>
            </a:r>
            <a:r>
              <a:rPr lang="en-US" altLang="ko-KR" sz="2900" b="1" spc="-91">
                <a:solidFill>
                  <a:srgbClr val="373737"/>
                </a:solidFill>
              </a:rPr>
              <a:t>) </a:t>
            </a:r>
            <a:r>
              <a:rPr lang="ko-KR" altLang="en-US" sz="2900" b="1" spc="-91">
                <a:solidFill>
                  <a:srgbClr val="373737"/>
                </a:solidFill>
              </a:rPr>
              <a:t>갱신합니다</a:t>
            </a:r>
            <a:r>
              <a:rPr lang="en-US" altLang="ko-KR" sz="2900" b="1" spc="-91">
                <a:solidFill>
                  <a:srgbClr val="373737"/>
                </a:solidFill>
              </a:rPr>
              <a:t>.</a:t>
            </a:r>
            <a:r>
              <a:rPr lang="ko-KR" altLang="en-US" sz="2900" b="1" spc="-91">
                <a:solidFill>
                  <a:srgbClr val="373737"/>
                </a:solidFill>
              </a:rPr>
              <a:t> </a:t>
            </a:r>
            <a:endParaRPr lang="ko-KR" altLang="en-US" sz="2900" b="1" spc="-91">
              <a:solidFill>
                <a:srgbClr val="373737"/>
              </a:solidFill>
            </a:endParaRPr>
          </a:p>
        </p:txBody>
      </p:sp>
      <p:sp>
        <p:nvSpPr>
          <p:cNvPr id="22" name="직사각형 31"/>
          <p:cNvSpPr/>
          <p:nvPr/>
        </p:nvSpPr>
        <p:spPr>
          <a:xfrm>
            <a:off x="935088" y="3487316"/>
            <a:ext cx="3816424" cy="56166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31"/>
          <p:cNvSpPr/>
          <p:nvPr/>
        </p:nvSpPr>
        <p:spPr>
          <a:xfrm>
            <a:off x="9720064" y="3487316"/>
            <a:ext cx="3240360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cxnSp>
        <p:nvCxnSpPr>
          <p:cNvPr id="24" name="직선 화살표 연결선 23"/>
          <p:cNvCxnSpPr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/>
          <p:cNvCxnSpPr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/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16"/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 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(Ajax)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메일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문자</a:t>
            </a:r>
            <a:r>
              <a:rPr lang="en-US" altLang="ko-KR" sz="3000" b="1" spc="-91">
                <a:solidFill>
                  <a:srgbClr val="373737"/>
                </a:solidFill>
              </a:rPr>
              <a:t>API(</a:t>
            </a:r>
            <a:r>
              <a:rPr lang="ko-KR" altLang="en-US" sz="3000" b="1" spc="-91">
                <a:solidFill>
                  <a:srgbClr val="373737"/>
                </a:solidFill>
              </a:rPr>
              <a:t>활용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인증 후 비밀번호 재설정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42" name="직사각형 31"/>
          <p:cNvSpPr/>
          <p:nvPr/>
        </p:nvSpPr>
        <p:spPr>
          <a:xfrm>
            <a:off x="12456368" y="28392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3" name="직사각형 31"/>
          <p:cNvSpPr/>
          <p:nvPr/>
        </p:nvSpPr>
        <p:spPr>
          <a:xfrm>
            <a:off x="3599384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11016208" y="26952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1016208" y="4783460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2231232" y="6439644"/>
            <a:ext cx="129614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1088216" y="6295628"/>
            <a:ext cx="136815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527863" y="462980"/>
            <a:ext cx="10072520" cy="89745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마이페이지 </a:t>
            </a:r>
            <a:endParaRPr kumimoji="1" lang="ko-KR" altLang="en-US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0" name="TextBox 16"/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>
                <a:solidFill>
                  <a:srgbClr val="373737"/>
                </a:solidFill>
              </a:rPr>
              <a:t> – </a:t>
            </a:r>
            <a:r>
              <a:rPr lang="ko-KR" altLang="en-US" sz="3000" b="1" spc="-91">
                <a:solidFill>
                  <a:srgbClr val="373737"/>
                </a:solidFill>
              </a:rPr>
              <a:t>기입한 정보로 수정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탈퇴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>
                <a:solidFill>
                  <a:srgbClr val="373737"/>
                </a:solidFill>
              </a:rPr>
              <a:t>+ </a:t>
            </a:r>
            <a:r>
              <a:rPr lang="ko-KR" altLang="en-US" sz="3000" b="1" spc="-91">
                <a:solidFill>
                  <a:srgbClr val="373737"/>
                </a:solidFill>
              </a:rPr>
              <a:t>상세사유 기입 후 탈퇴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>
                <a:solidFill>
                  <a:srgbClr val="373737"/>
                </a:solidFill>
              </a:rPr>
              <a:t>– </a:t>
            </a:r>
            <a:r>
              <a:rPr lang="ko-KR" altLang="en-US" sz="3000" b="1" spc="-91">
                <a:solidFill>
                  <a:srgbClr val="373737"/>
                </a:solidFill>
              </a:rPr>
              <a:t>작성한 문의 내용 이동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1295128" y="1975148"/>
            <a:ext cx="6624736" cy="698477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8135888" y="1975148"/>
            <a:ext cx="8136904" cy="23762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8135888" y="4567436"/>
            <a:ext cx="8136904" cy="1800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직사각형 31"/>
          <p:cNvSpPr/>
          <p:nvPr/>
        </p:nvSpPr>
        <p:spPr>
          <a:xfrm>
            <a:off x="2735288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5399584" y="8095828"/>
            <a:ext cx="1224136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3" name=""/>
          <p:cNvCxnSpPr>
            <a:stCxn id="31" idx="0"/>
            <a:endCxn id="28" idx="1"/>
          </p:cNvCxnSpPr>
          <p:nvPr/>
        </p:nvCxnSpPr>
        <p:spPr>
          <a:xfrm rot="5400000" flipH="1" flipV="1">
            <a:off x="3275348" y="3235288"/>
            <a:ext cx="4932548" cy="478853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"/>
          <p:cNvCxnSpPr>
            <a:stCxn id="32" idx="0"/>
            <a:endCxn id="29" idx="1"/>
          </p:cNvCxnSpPr>
          <p:nvPr/>
        </p:nvCxnSpPr>
        <p:spPr>
          <a:xfrm rot="5400000" flipH="1" flipV="1">
            <a:off x="5759624" y="5719564"/>
            <a:ext cx="2628292" cy="212423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960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.</a:t>
            </a:r>
            <a:endParaRPr 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주제 및 선정 배경</a:t>
            </a:r>
            <a:endParaRPr lang="ko-KR" alt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기획의도</a:t>
            </a:r>
            <a:endParaRPr lang="ko-KR" alt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연관성</a:t>
            </a:r>
            <a:endParaRPr lang="ko-KR" alt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활용방안 및 기대효과</a:t>
            </a:r>
            <a:endParaRPr lang="ko-KR" alt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  <a:latin typeface="G마켓 산스 TTF Medium"/>
                <a:ea typeface="G마켓 산스 TTF Medium"/>
              </a:rPr>
              <a:t> 프로젝트 구조</a:t>
            </a:r>
            <a:endParaRPr lang="ko-KR" altLang="en-US" sz="4176" spc="-279">
              <a:solidFill>
                <a:srgbClr val="2e5743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 rot="0"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/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상품등록 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필수 입력 사항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이미지 미리보기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4. </a:t>
            </a:r>
            <a:r>
              <a:rPr lang="ko-KR" altLang="en-US" sz="3000" b="1" spc="-91">
                <a:solidFill>
                  <a:srgbClr val="373737"/>
                </a:solidFill>
              </a:rPr>
              <a:t>상품 등록 할 때는 저장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>
                <a:solidFill>
                  <a:srgbClr val="373737"/>
                </a:solidFill>
              </a:rPr>
              <a:t>       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읽어오고 수정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 rot="0"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47" name="직사각형 31"/>
          <p:cNvSpPr/>
          <p:nvPr/>
        </p:nvSpPr>
        <p:spPr>
          <a:xfrm>
            <a:off x="647056" y="3703340"/>
            <a:ext cx="6120680" cy="61926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직사각형 31"/>
          <p:cNvSpPr/>
          <p:nvPr/>
        </p:nvSpPr>
        <p:spPr>
          <a:xfrm>
            <a:off x="7127776" y="3991372"/>
            <a:ext cx="4752528" cy="58326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9" name="직사각형 31"/>
          <p:cNvSpPr/>
          <p:nvPr/>
        </p:nvSpPr>
        <p:spPr>
          <a:xfrm>
            <a:off x="9576048" y="9103940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31"/>
          <p:cNvSpPr/>
          <p:nvPr/>
        </p:nvSpPr>
        <p:spPr>
          <a:xfrm>
            <a:off x="1079104" y="2479204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3" name="Group 16"/>
          <p:cNvGrpSpPr/>
          <p:nvPr/>
        </p:nvGrpSpPr>
        <p:grpSpPr>
          <a:xfrm rot="0">
            <a:off x="10337422" y="8525931"/>
            <a:ext cx="678786" cy="794033"/>
            <a:chOff x="0" y="-47625"/>
            <a:chExt cx="178775" cy="209128"/>
          </a:xfrm>
        </p:grpSpPr>
        <p:sp>
          <p:nvSpPr>
            <p:cNvPr id="4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roup 16"/>
          <p:cNvGrpSpPr/>
          <p:nvPr/>
        </p:nvGrpSpPr>
        <p:grpSpPr>
          <a:xfrm rot="0"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16"/>
          <p:cNvGrpSpPr/>
          <p:nvPr/>
        </p:nvGrpSpPr>
        <p:grpSpPr>
          <a:xfrm rot="0"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cxnSp>
        <p:nvCxnSpPr>
          <p:cNvPr id="23" name="연결선: 꺾임 22"/>
          <p:cNvCxnSpPr>
            <a:stCxn id="44" idx="3"/>
          </p:cNvCxnSpPr>
          <p:nvPr/>
        </p:nvCxnSpPr>
        <p:spPr>
          <a:xfrm>
            <a:off x="2015208" y="3127276"/>
            <a:ext cx="4308185" cy="922549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/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7" name="TextBox 34"/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3" name="TextBox 16"/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관리자만 상품관리 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전체 상품 노출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기간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상품명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검색으로 관리 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34" name="Group 16"/>
          <p:cNvGrpSpPr/>
          <p:nvPr/>
        </p:nvGrpSpPr>
        <p:grpSpPr>
          <a:xfrm rot="0"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44" name="직사각형 31"/>
          <p:cNvSpPr/>
          <p:nvPr/>
        </p:nvSpPr>
        <p:spPr>
          <a:xfrm>
            <a:off x="1007096" y="2911252"/>
            <a:ext cx="1008112" cy="4320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43000" y="4135388"/>
            <a:ext cx="1224136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615608" y="4351412"/>
            <a:ext cx="64807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Group 16"/>
          <p:cNvGrpSpPr/>
          <p:nvPr/>
        </p:nvGrpSpPr>
        <p:grpSpPr>
          <a:xfrm rot="0"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16"/>
          <p:cNvGrpSpPr/>
          <p:nvPr/>
        </p:nvGrpSpPr>
        <p:grpSpPr>
          <a:xfrm rot="0"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24" name="Freeform 32"/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5" name="TextBox 34"/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 </a:t>
            </a:r>
            <a:r>
              <a:rPr lang="ko-KR" altLang="en-US" sz="3000" b="1" spc="-91">
                <a:solidFill>
                  <a:srgbClr val="373737"/>
                </a:solidFill>
              </a:rPr>
              <a:t>판매중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품절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카테고리 종류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>
                <a:solidFill>
                  <a:srgbClr val="373737"/>
                </a:solidFill>
              </a:rPr>
              <a:t> , </a:t>
            </a:r>
            <a:r>
              <a:rPr lang="ko-KR" altLang="en-US" sz="3000" b="1" spc="-91">
                <a:solidFill>
                  <a:srgbClr val="373737"/>
                </a:solidFill>
              </a:rPr>
              <a:t>입찰목록 추가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해당 버튼 클릭 시 해당 정보 있는 곳으로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스크롤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1151112" y="1903140"/>
            <a:ext cx="7776864" cy="77768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383360" y="8815908"/>
            <a:ext cx="331236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4751512" y="2263180"/>
            <a:ext cx="3240360" cy="9361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5039544" y="3559324"/>
            <a:ext cx="3600400" cy="48965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 rot="0">
            <a:off x="3136622" y="8095828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1" name="Group 16"/>
          <p:cNvGrpSpPr/>
          <p:nvPr/>
        </p:nvGrpSpPr>
        <p:grpSpPr>
          <a:xfrm rot="0"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즉시 반영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18" name="직사각형 31"/>
          <p:cNvSpPr/>
          <p:nvPr/>
        </p:nvSpPr>
        <p:spPr>
          <a:xfrm>
            <a:off x="791072" y="3055268"/>
            <a:ext cx="7488832" cy="39604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9" name="직사각형 31"/>
          <p:cNvSpPr/>
          <p:nvPr/>
        </p:nvSpPr>
        <p:spPr>
          <a:xfrm>
            <a:off x="9504040" y="2983260"/>
            <a:ext cx="7416824" cy="41044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20" name=""/>
          <p:cNvCxnSpPr>
            <a:stCxn id="18" idx="3"/>
            <a:endCxn id="19" idx="1"/>
          </p:cNvCxnSpPr>
          <p:nvPr/>
        </p:nvCxnSpPr>
        <p:spPr>
          <a:xfrm>
            <a:off x="8279904" y="5035488"/>
            <a:ext cx="1224136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167823" y="1079099"/>
            <a:ext cx="10072520" cy="90210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알림 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경고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kumimoji="1" lang="en-US" altLang="ko-KR" sz="5400" b="1" spc="-340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15" name="Freeform 32"/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모든 알림 창은 단순 확인 기능 모달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확인 후 로직이 실행되는 모달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  <p:sp>
        <p:nvSpPr>
          <p:cNvPr id="17" name="직사각형 31"/>
          <p:cNvSpPr/>
          <p:nvPr/>
        </p:nvSpPr>
        <p:spPr>
          <a:xfrm>
            <a:off x="1079104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31"/>
          <p:cNvSpPr/>
          <p:nvPr/>
        </p:nvSpPr>
        <p:spPr>
          <a:xfrm>
            <a:off x="9792072" y="2695228"/>
            <a:ext cx="6624736" cy="43204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실시간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5" name="Freeform 32"/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6" name="TextBox 34"/>
          <p:cNvSpPr txBox="1"/>
          <p:nvPr/>
        </p:nvSpPr>
        <p:spPr>
          <a:xfrm>
            <a:off x="6116273" y="7663780"/>
            <a:ext cx="6055454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2" name="TextBox 16"/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>
                <a:solidFill>
                  <a:srgbClr val="373737"/>
                </a:solidFill>
              </a:rPr>
              <a:t>웹소켓을 통해 모달로 실시간 채팅이 가능하며 운영자는 채팅기록을 삭제할수 있습니다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43" name="직사각형 31"/>
          <p:cNvSpPr/>
          <p:nvPr/>
        </p:nvSpPr>
        <p:spPr>
          <a:xfrm>
            <a:off x="1079104" y="2695228"/>
            <a:ext cx="4680520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4" name="직사각형 31"/>
          <p:cNvSpPr/>
          <p:nvPr/>
        </p:nvSpPr>
        <p:spPr>
          <a:xfrm>
            <a:off x="6191672" y="2695228"/>
            <a:ext cx="4680520" cy="46805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사각형 31"/>
          <p:cNvSpPr/>
          <p:nvPr/>
        </p:nvSpPr>
        <p:spPr>
          <a:xfrm>
            <a:off x="12312352" y="3415308"/>
            <a:ext cx="3888432" cy="32403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6" name="직사각형 31"/>
          <p:cNvSpPr/>
          <p:nvPr/>
        </p:nvSpPr>
        <p:spPr>
          <a:xfrm>
            <a:off x="5039544" y="6367636"/>
            <a:ext cx="648072" cy="7200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1"/>
          <p:cNvSpPr/>
          <p:nvPr/>
        </p:nvSpPr>
        <p:spPr>
          <a:xfrm>
            <a:off x="1367136" y="5935588"/>
            <a:ext cx="3384376" cy="7920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0" name="Group 16"/>
          <p:cNvGrpSpPr/>
          <p:nvPr/>
        </p:nvGrpSpPr>
        <p:grpSpPr>
          <a:xfrm rot="0"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16"/>
          <p:cNvGrpSpPr/>
          <p:nvPr/>
        </p:nvGrpSpPr>
        <p:grpSpPr>
          <a:xfrm rot="0"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16"/>
          <p:cNvGrpSpPr/>
          <p:nvPr/>
        </p:nvGrpSpPr>
        <p:grpSpPr>
          <a:xfrm rot="0"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48" name="직사각형 31"/>
          <p:cNvSpPr/>
          <p:nvPr/>
        </p:nvSpPr>
        <p:spPr>
          <a:xfrm>
            <a:off x="7343800" y="6439644"/>
            <a:ext cx="1512168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4" name="Group 16"/>
          <p:cNvGrpSpPr/>
          <p:nvPr/>
        </p:nvGrpSpPr>
        <p:grpSpPr>
          <a:xfrm rot="0"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37" name="Group 16"/>
          <p:cNvGrpSpPr/>
          <p:nvPr/>
        </p:nvGrpSpPr>
        <p:grpSpPr>
          <a:xfrm rot="0">
            <a:off x="16026054" y="2837299"/>
            <a:ext cx="678786" cy="794033"/>
            <a:chOff x="0" y="-47625"/>
            <a:chExt cx="178775" cy="209128"/>
          </a:xfrm>
        </p:grpSpPr>
        <p:sp>
          <p:nvSpPr>
            <p:cNvPr id="3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>
                <a:solidFill>
                  <a:srgbClr val="373737"/>
                </a:solidFill>
              </a:rPr>
              <a:t>5</a:t>
            </a:r>
            <a:r>
              <a:rPr lang="ko-KR" altLang="en-US" sz="3000" b="1" spc="-91">
                <a:solidFill>
                  <a:srgbClr val="373737"/>
                </a:solidFill>
              </a:rPr>
              <a:t>초</a:t>
            </a:r>
            <a:r>
              <a:rPr lang="en-US" altLang="ko-KR" sz="3000" b="1" spc="-91">
                <a:solidFill>
                  <a:srgbClr val="373737"/>
                </a:solidFill>
              </a:rPr>
              <a:t> (</a:t>
            </a:r>
            <a:r>
              <a:rPr lang="ko-KR" altLang="en-US" sz="3000" b="1" spc="-91">
                <a:solidFill>
                  <a:srgbClr val="373737"/>
                </a:solidFill>
              </a:rPr>
              <a:t>인터벌</a:t>
            </a:r>
            <a:r>
              <a:rPr lang="en-US" altLang="ko-KR" sz="3000" b="1" spc="-91">
                <a:solidFill>
                  <a:srgbClr val="373737"/>
                </a:solidFill>
              </a:rPr>
              <a:t>)</a:t>
            </a:r>
            <a:r>
              <a:rPr lang="ko-KR" altLang="en-US" sz="3000" b="1" spc="-91">
                <a:solidFill>
                  <a:srgbClr val="373737"/>
                </a:solidFill>
              </a:rPr>
              <a:t> 갱신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       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 </a:t>
            </a:r>
            <a:r>
              <a:rPr lang="ko-KR" altLang="en-US" sz="3000" b="1" spc="-91">
                <a:solidFill>
                  <a:srgbClr val="373737"/>
                </a:solidFill>
              </a:rPr>
              <a:t>가</a:t>
            </a: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즉시반영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3. </a:t>
            </a:r>
            <a:r>
              <a:rPr lang="ko-KR" altLang="en-US" sz="3000" b="1" spc="-91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최고 입찰 자 이면   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   </a:t>
            </a:r>
            <a:r>
              <a:rPr lang="ko-KR" altLang="en-US" sz="3000" b="1" spc="-91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791072" y="2983260"/>
            <a:ext cx="9865096" cy="60486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4319464" y="5143500"/>
            <a:ext cx="2952328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Group 16"/>
          <p:cNvGrpSpPr/>
          <p:nvPr/>
        </p:nvGrpSpPr>
        <p:grpSpPr>
          <a:xfrm rot="0">
            <a:off x="3856702" y="4637499"/>
            <a:ext cx="678786" cy="794033"/>
            <a:chOff x="0" y="-47625"/>
            <a:chExt cx="178775" cy="209128"/>
          </a:xfrm>
        </p:grpSpPr>
        <p:sp>
          <p:nvSpPr>
            <p:cNvPr id="10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967536" y="8095828"/>
            <a:ext cx="1296144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 rot="0">
            <a:off x="6191672" y="8093882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7" name="직사각형 31"/>
          <p:cNvSpPr/>
          <p:nvPr/>
        </p:nvSpPr>
        <p:spPr>
          <a:xfrm flipH="1">
            <a:off x="7559824" y="3991372"/>
            <a:ext cx="2592288" cy="36724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 rot="0">
            <a:off x="9792072" y="319928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579608" y="2707034"/>
            <a:ext cx="6621176" cy="4872932"/>
          </a:xfrm>
          <a:prstGeom prst="rect">
            <a:avLst/>
          </a:prstGeom>
        </p:spPr>
      </p:pic>
      <p:cxnSp>
        <p:nvCxnSpPr>
          <p:cNvPr id="20" name="직선 화살표 연결선 19"/>
          <p:cNvCxnSpPr>
            <a:stCxn id="24" idx="3"/>
            <a:endCxn id="25" idx="1"/>
          </p:cNvCxnSpPr>
          <p:nvPr/>
        </p:nvCxnSpPr>
        <p:spPr>
          <a:xfrm>
            <a:off x="8783960" y="5143500"/>
            <a:ext cx="720080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32"/>
          <p:cNvSpPr/>
          <p:nvPr/>
        </p:nvSpPr>
        <p:spPr>
          <a:xfrm>
            <a:off x="6047656" y="7857069"/>
            <a:ext cx="7187825" cy="2429931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1" name="TextBox 16"/>
          <p:cNvSpPr txBox="1"/>
          <p:nvPr/>
        </p:nvSpPr>
        <p:spPr>
          <a:xfrm>
            <a:off x="6407696" y="8735200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1 .</a:t>
            </a:r>
            <a:r>
              <a:rPr lang="ko-KR" altLang="en-US" sz="3000" b="1" spc="-91">
                <a:solidFill>
                  <a:srgbClr val="373737"/>
                </a:solidFill>
              </a:rPr>
              <a:t>주문할 상품 체크 후 주문하기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 </a:t>
            </a:r>
            <a:r>
              <a:rPr lang="ko-KR" altLang="en-US" sz="3000" b="1" spc="-91">
                <a:solidFill>
                  <a:srgbClr val="373737"/>
                </a:solidFill>
              </a:rPr>
              <a:t>결제 창</a:t>
            </a:r>
            <a:r>
              <a:rPr lang="en-US" altLang="ko-KR" sz="3000" b="1" spc="-91">
                <a:solidFill>
                  <a:srgbClr val="373737"/>
                </a:solidFill>
              </a:rPr>
              <a:t>(</a:t>
            </a:r>
            <a:r>
              <a:rPr lang="ko-KR" altLang="en-US" sz="3000" b="1" spc="-91">
                <a:solidFill>
                  <a:srgbClr val="373737"/>
                </a:solidFill>
              </a:rPr>
              <a:t>포트원</a:t>
            </a:r>
            <a:r>
              <a:rPr lang="en-US" altLang="ko-KR" sz="3000" b="1" spc="-91">
                <a:solidFill>
                  <a:srgbClr val="373737"/>
                </a:solidFill>
              </a:rPr>
              <a:t>) </a:t>
            </a:r>
            <a:r>
              <a:rPr lang="ko-KR" altLang="en-US" sz="3000" b="1" spc="-91">
                <a:solidFill>
                  <a:srgbClr val="373737"/>
                </a:solidFill>
              </a:rPr>
              <a:t>결제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sp>
        <p:nvSpPr>
          <p:cNvPr id="23" name="TextBox 34"/>
          <p:cNvSpPr txBox="1"/>
          <p:nvPr/>
        </p:nvSpPr>
        <p:spPr>
          <a:xfrm>
            <a:off x="6551712" y="8023820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1007096" y="2767236"/>
            <a:ext cx="7776864" cy="47525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Group 16"/>
          <p:cNvGrpSpPr/>
          <p:nvPr/>
        </p:nvGrpSpPr>
        <p:grpSpPr>
          <a:xfrm rot="0"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5" name="직사각형 31"/>
          <p:cNvSpPr/>
          <p:nvPr/>
        </p:nvSpPr>
        <p:spPr>
          <a:xfrm>
            <a:off x="9504040" y="2587216"/>
            <a:ext cx="6768752" cy="511256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 rot="0">
            <a:off x="16056768" y="197320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sp>
        <p:nvSpPr>
          <p:cNvPr id="10" name="Freeform 32"/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TextBox 16"/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구매 이후 상품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결제 완료된 상품은 품절 표기 및 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입찰 갱신 불가능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pic>
        <p:nvPicPr>
          <p:cNvPr id="1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39088" y="3487315"/>
            <a:ext cx="7536959" cy="4896544"/>
          </a:xfrm>
          <a:prstGeom prst="rect">
            <a:avLst/>
          </a:prstGeom>
        </p:spPr>
      </p:pic>
      <p:sp>
        <p:nvSpPr>
          <p:cNvPr id="14" name="직사각형 31"/>
          <p:cNvSpPr/>
          <p:nvPr/>
        </p:nvSpPr>
        <p:spPr>
          <a:xfrm>
            <a:off x="8495928" y="7447756"/>
            <a:ext cx="1296144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31"/>
          <p:cNvSpPr/>
          <p:nvPr/>
        </p:nvSpPr>
        <p:spPr>
          <a:xfrm>
            <a:off x="5975648" y="3487316"/>
            <a:ext cx="576064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79104" y="5612613"/>
            <a:ext cx="9042756" cy="453214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21" name="Freeform 32"/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0" name="TextBox 16"/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구매 이력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결제 완료한 상품 구매 이력 노출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 </a:t>
            </a:r>
            <a:r>
              <a:rPr lang="ko-KR" altLang="en-US" sz="3000" b="1" spc="-91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취소 완료 출력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2" name="TextBox 34"/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4" name="직사각형 31"/>
          <p:cNvSpPr/>
          <p:nvPr/>
        </p:nvSpPr>
        <p:spPr>
          <a:xfrm>
            <a:off x="8567936" y="2695228"/>
            <a:ext cx="100811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31"/>
          <p:cNvSpPr/>
          <p:nvPr/>
        </p:nvSpPr>
        <p:spPr>
          <a:xfrm>
            <a:off x="8351912" y="629562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7" name="Group 16"/>
          <p:cNvGrpSpPr/>
          <p:nvPr/>
        </p:nvGrpSpPr>
        <p:grpSpPr>
          <a:xfrm rot="0"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 rot="0"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  <a:endParaRPr kumimoji="1" lang="ko-KR" altLang="en-US" sz="36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graphicFrame>
        <p:nvGraphicFramePr>
          <p:cNvPr id="13" name="표 13"/>
          <p:cNvGraphicFramePr>
            <a:graphicFrameLocks noGrp="1"/>
          </p:cNvGraphicFramePr>
          <p:nvPr/>
        </p:nvGraphicFramePr>
        <p:xfrm>
          <a:off x="884906" y="3162301"/>
          <a:ext cx="16490636" cy="4213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/>
                <a:gridCol w="2760196"/>
                <a:gridCol w="11657322"/>
              </a:tblGrid>
              <a:tr h="35434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  <a:endParaRPr lang="ko-KR" altLang="en-US" sz="2400" b="0" i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  <a:endParaRPr lang="ko-KR" altLang="en-US" sz="2400" b="0" i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  <a:endParaRPr lang="ko-KR" altLang="en-US" sz="2400" b="0" i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760457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양홍엽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지도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우편주소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문자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메일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소셜 로그인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(API),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입찰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실시간 그래프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입찰목록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결제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환불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구매 이력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상품등록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수정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조회수 추가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업데이트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최근 본 상품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고객센터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댓글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실시간 채팅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,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알림 창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 /  </a:t>
                      </a: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여러 편의성 개선  </a:t>
                      </a:r>
                      <a:r>
                        <a:rPr lang="en-US" altLang="ko-KR" sz="2400" b="1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/</a:t>
                      </a:r>
                      <a:endParaRPr lang="en-US" altLang="ko-KR" sz="2400" b="1" i="0">
                        <a:solidFill>
                          <a:schemeClr val="tx1"/>
                        </a:solidFill>
                        <a:latin typeface="G마켓 산스 TTF Medium"/>
                        <a:ea typeface="G마켓 산스 TTF Medium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cxnSp>
        <p:nvCxnSpPr>
          <p:cNvPr id="18" name="직선 화살표 연결선 17"/>
          <p:cNvCxnSpPr>
            <a:stCxn id="27" idx="3"/>
            <a:endCxn id="29" idx="1"/>
          </p:cNvCxnSpPr>
          <p:nvPr/>
        </p:nvCxnSpPr>
        <p:spPr>
          <a:xfrm rot="5400000" flipH="1" flipV="1">
            <a:off x="1403140" y="3523320"/>
            <a:ext cx="2736304" cy="223224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28" idx="3"/>
            <a:endCxn id="30" idx="1"/>
          </p:cNvCxnSpPr>
          <p:nvPr/>
        </p:nvCxnSpPr>
        <p:spPr>
          <a:xfrm>
            <a:off x="1583160" y="6727676"/>
            <a:ext cx="2304256" cy="21602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/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22" name="TextBox 34"/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5" name="TextBox 16"/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Enum</a:t>
            </a:r>
            <a:r>
              <a:rPr lang="ko-KR" altLang="en-US" sz="3000" b="1" spc="-91">
                <a:solidFill>
                  <a:srgbClr val="373737"/>
                </a:solidFill>
              </a:rPr>
              <a:t>으로 분류하고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네비게이션 처리된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>
                <a:solidFill>
                  <a:srgbClr val="373737"/>
                </a:solidFill>
              </a:rPr>
              <a:t>/ </a:t>
            </a:r>
            <a:r>
              <a:rPr lang="ko-KR" altLang="en-US" sz="3000" b="1" spc="-91">
                <a:solidFill>
                  <a:srgbClr val="373737"/>
                </a:solidFill>
              </a:rPr>
              <a:t>문의사항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페이지 이동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7" name="직사각형 31"/>
          <p:cNvSpPr/>
          <p:nvPr/>
        </p:nvSpPr>
        <p:spPr>
          <a:xfrm>
            <a:off x="431032" y="571956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359024" y="6439644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3887416" y="298326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3887416" y="66556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24" name="TextBox 16"/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>
                <a:solidFill>
                  <a:srgbClr val="373737"/>
                </a:solidFill>
              </a:rPr>
              <a:t>/</a:t>
            </a:r>
            <a:r>
              <a:rPr lang="ko-KR" altLang="en-US" sz="3000" b="1" spc="-91">
                <a:solidFill>
                  <a:srgbClr val="373737"/>
                </a:solidFill>
              </a:rPr>
              <a:t>공지작성 이동시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관리자는 공지작성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유저는 문의작성 페이지 이동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제목</a:t>
            </a:r>
            <a:r>
              <a:rPr lang="en-US" altLang="ko-KR" sz="3000" b="1" spc="-91">
                <a:solidFill>
                  <a:srgbClr val="373737"/>
                </a:solidFill>
              </a:rPr>
              <a:t>, </a:t>
            </a:r>
            <a:r>
              <a:rPr lang="ko-KR" altLang="en-US" sz="3000" b="1" spc="-91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sp>
        <p:nvSpPr>
          <p:cNvPr id="25" name="직사각형 31"/>
          <p:cNvSpPr/>
          <p:nvPr/>
        </p:nvSpPr>
        <p:spPr>
          <a:xfrm>
            <a:off x="4319464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5" name="Group 16"/>
          <p:cNvGrpSpPr/>
          <p:nvPr/>
        </p:nvGrpSpPr>
        <p:grpSpPr>
          <a:xfrm rot="0"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6" name="직사각형 31"/>
          <p:cNvSpPr/>
          <p:nvPr/>
        </p:nvSpPr>
        <p:spPr>
          <a:xfrm>
            <a:off x="4463480" y="9463980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Group 16"/>
          <p:cNvGrpSpPr/>
          <p:nvPr/>
        </p:nvGrpSpPr>
        <p:grpSpPr>
          <a:xfrm rot="0"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/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>
              <a:solidFill>
                <a:schemeClr val="accent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/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TextBox 34"/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600"/>
              </a:lnSpc>
              <a:defRPr/>
            </a:pPr>
            <a:r>
              <a:rPr lang="en-US" sz="4000">
                <a:solidFill>
                  <a:srgbClr val="000000"/>
                </a:solidFill>
                <a:latin typeface="G마켓 산스 TTF Bold"/>
                <a:ea typeface="G마켓 산스 TTF Bold"/>
              </a:rPr>
              <a:t>Description</a:t>
            </a:r>
            <a:endParaRPr lang="en-US" sz="4000">
              <a:solidFill>
                <a:srgbClr val="000000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9" name="TextBox 16"/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>
                <a:solidFill>
                  <a:srgbClr val="373737"/>
                </a:solidFill>
              </a:rPr>
              <a:t>.+</a:t>
            </a:r>
            <a:r>
              <a:rPr lang="ko-KR" altLang="en-US" sz="3000" b="1" spc="-91">
                <a:solidFill>
                  <a:srgbClr val="373737"/>
                </a:solidFill>
              </a:rPr>
              <a:t>관리자도 삭제 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>
                <a:solidFill>
                  <a:srgbClr val="373737"/>
                </a:solidFill>
              </a:rPr>
              <a:t>.</a:t>
            </a:r>
            <a:endParaRPr lang="en-US" altLang="ko-KR" sz="3000" b="1" spc="-91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>
                <a:solidFill>
                  <a:srgbClr val="373737"/>
                </a:solidFill>
              </a:rPr>
              <a:t>,</a:t>
            </a:r>
            <a:r>
              <a:rPr lang="ko-KR" altLang="en-US" sz="3000" b="1" spc="-91">
                <a:solidFill>
                  <a:srgbClr val="373737"/>
                </a:solidFill>
              </a:rPr>
              <a:t> 관리자만 가능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>
                <a:solidFill>
                  <a:srgbClr val="373737"/>
                </a:solidFill>
              </a:rPr>
              <a:t>Ajax</a:t>
            </a:r>
            <a:r>
              <a:rPr lang="ko-KR" altLang="en-US" sz="3000" b="1" spc="-91">
                <a:solidFill>
                  <a:srgbClr val="373737"/>
                </a:solidFill>
              </a:rPr>
              <a:t>로 삭제</a:t>
            </a:r>
            <a:endParaRPr lang="en-US" altLang="ko-KR" sz="3000" b="1" spc="-91">
              <a:solidFill>
                <a:srgbClr val="373737"/>
              </a:solidFill>
            </a:endParaRPr>
          </a:p>
        </p:txBody>
      </p:sp>
      <p:grpSp>
        <p:nvGrpSpPr>
          <p:cNvPr id="23" name="Group 16"/>
          <p:cNvGrpSpPr/>
          <p:nvPr/>
        </p:nvGrpSpPr>
        <p:grpSpPr>
          <a:xfrm rot="0"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7" name="직사각형 31"/>
          <p:cNvSpPr/>
          <p:nvPr/>
        </p:nvSpPr>
        <p:spPr>
          <a:xfrm>
            <a:off x="8531932" y="485546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8" name="직사각형 31"/>
          <p:cNvSpPr/>
          <p:nvPr/>
        </p:nvSpPr>
        <p:spPr>
          <a:xfrm>
            <a:off x="1007096" y="6295628"/>
            <a:ext cx="1224136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직사각형 31"/>
          <p:cNvSpPr/>
          <p:nvPr/>
        </p:nvSpPr>
        <p:spPr>
          <a:xfrm>
            <a:off x="1007096" y="8527876"/>
            <a:ext cx="1080120" cy="5040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31"/>
          <p:cNvSpPr/>
          <p:nvPr/>
        </p:nvSpPr>
        <p:spPr>
          <a:xfrm>
            <a:off x="863080" y="7015708"/>
            <a:ext cx="9001000" cy="30963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Group 16"/>
          <p:cNvGrpSpPr/>
          <p:nvPr/>
        </p:nvGrpSpPr>
        <p:grpSpPr>
          <a:xfrm rot="0"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4" name="Group 16"/>
          <p:cNvGrpSpPr/>
          <p:nvPr/>
        </p:nvGrpSpPr>
        <p:grpSpPr>
          <a:xfrm rot="0"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 rot="0"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>
                  <a:solidFill>
                    <a:srgbClr val="373737"/>
                  </a:solidFill>
                </a:rPr>
                <a:t>1</a:t>
              </a:r>
              <a:r>
                <a:rPr lang="ko-KR" altLang="en-US" sz="2499" b="1">
                  <a:solidFill>
                    <a:srgbClr val="373737"/>
                  </a:solidFill>
                </a:rPr>
                <a:t>인 가구 위한</a:t>
              </a:r>
              <a:endParaRPr lang="ko-KR" altLang="en-US" sz="2499" b="1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반려동물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고객센터를 활용한 피드백</a:t>
              </a:r>
              <a:endParaRPr lang="en-US" sz="2499" b="1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2499682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373737"/>
                  </a:solidFill>
                </a:rPr>
                <a:t>실시간 그래프와 시간을 보며 경쟁하는 시스템</a:t>
              </a:r>
              <a:endParaRPr lang="ko-KR" altLang="en-US" sz="2499" b="1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9809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>
              <a:solidFill>
                <a:schemeClr val="tx1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4" y="8156009"/>
            <a:ext cx="7860030" cy="132136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>
                <a:solidFill>
                  <a:schemeClr val="tx1"/>
                </a:solidFill>
                <a:latin typeface="G마켓 산스 TTF Medium"/>
                <a:ea typeface="G마켓 산스 TTF Medium"/>
              </a:rPr>
              <a:t>특이한 반려동물 입양하며 이색 온라인 쇼핑몰 이용으로 수요 증가</a:t>
            </a:r>
            <a:endParaRPr lang="en-US" sz="3728" b="1" spc="-249">
              <a:solidFill>
                <a:schemeClr val="tx1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0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0051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>
              <a:solidFill>
                <a:schemeClr val="tx1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67 %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개인 기능 완성도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최초 설계의 구현 </a:t>
            </a:r>
            <a:endParaRPr lang="en-US" sz="2976" spc="-199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>
                <a:solidFill>
                  <a:srgbClr val="373737"/>
                </a:solidFill>
              </a:rPr>
              <a:t>UI </a:t>
            </a:r>
            <a:endParaRPr lang="en-US" sz="2976" spc="-199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 rot="0"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 rot="0"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0"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  <a:endParaRPr lang="en-US" sz="2499" b="1">
                <a:solidFill>
                  <a:srgbClr val="ffffff"/>
                </a:solidFill>
              </a:endParaRPr>
            </a:p>
          </p:txBody>
        </p:sp>
      </p:grp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>
                  <a:solidFill>
                    <a:srgbClr val="000000"/>
                  </a:solidFill>
                </a:rPr>
                <a:t>, </a:t>
              </a:r>
              <a:r>
                <a:rPr lang="ko-KR" altLang="en-US" sz="2499" b="1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 rot="0"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1단계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 rot="0"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2단계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 rot="0"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000000"/>
                  </a:solidFill>
                </a:rPr>
                <a:t>3단계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6" name="Group 16"/>
          <p:cNvGrpSpPr/>
          <p:nvPr/>
        </p:nvGrpSpPr>
        <p:grpSpPr>
          <a:xfrm rot="0"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경매 시스템에 맞춰 선 결제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및 다른 사이트의 가격 비교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기능 추가로 무의미한 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>
                  <a:solidFill>
                    <a:srgbClr val="000000"/>
                  </a:solidFill>
                </a:rPr>
                <a:t> </a:t>
              </a:r>
              <a:r>
                <a:rPr lang="ko-KR" altLang="en-US" sz="2499" b="1">
                  <a:solidFill>
                    <a:srgbClr val="000000"/>
                  </a:solidFill>
                </a:rPr>
                <a:t>방지</a:t>
              </a:r>
              <a:endParaRPr lang="en-US" sz="2499" b="1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0"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가지고 있는 기능들의 완성도가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높아지면 반려동물의 추가적인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상품의 카테고리 증가함으로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한사이트 내에서 모든 것을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다 구매할 수 있게 해</a:t>
              </a:r>
              <a:endParaRPr lang="ko-KR" altLang="en-US" sz="2499" b="1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>
                  <a:solidFill>
                    <a:srgbClr val="000000"/>
                  </a:solidFill>
                </a:rPr>
                <a:t>.</a:t>
              </a:r>
              <a:endParaRPr lang="en-US" altLang="ko-KR" sz="2499" b="1">
                <a:solidFill>
                  <a:srgbClr val="000000"/>
                </a:solidFill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79167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>
                <a:solidFill>
                  <a:schemeClr val="tx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kumimoji="1" lang="ko-KR" altLang="en-US" sz="4800" b="1" spc="-340">
              <a:solidFill>
                <a:schemeClr val="tx1"/>
              </a:solidFill>
              <a:latin typeface="G마켓 산스 TTF Bold"/>
              <a:ea typeface="G마켓 산스 TTF Bold"/>
              <a:cs typeface="Pretendard"/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>
              <a:solidFill>
                <a:schemeClr val="tx1"/>
              </a:solidFill>
            </a:endParaRPr>
          </a:p>
        </p:txBody>
      </p:sp>
      <p:sp>
        <p:nvSpPr>
          <p:cNvPr id="24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  <a:endParaRPr lang="en-US" sz="5576" spc="-373">
              <a:solidFill>
                <a:srgbClr val="2e5743"/>
              </a:solidFill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  <a:endParaRPr lang="en-US" sz="3941" spc="-264">
              <a:solidFill>
                <a:srgbClr val="37373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 rot="0">
            <a:off x="11664280" y="4207396"/>
            <a:ext cx="4680522" cy="3528392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1535816" y="5143500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  <a:endParaRPr kumimoji="1" lang="ko-KR" altLang="en-US" sz="24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  <a:endParaRPr kumimoji="1" lang="ko-KR" altLang="en-US" sz="24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382790" y="8396536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395667" y="8671892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  <a:endParaRPr lang="ko-KR" altLang="en-US" sz="1900" b="1">
              <a:solidFill>
                <a:srgbClr val="262626"/>
              </a:solidFill>
              <a:latin typeface="Exo"/>
              <a:ea typeface="Calibri"/>
              <a:cs typeface="Calibri"/>
              <a:sym typeface="Exo"/>
            </a:endParaRP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539683" y="2551212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ko-KR" altLang="en-US" sz="1900" b="1">
              <a:solidFill>
                <a:srgbClr val="262626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262626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endParaRPr lang="en-US" altLang="ko-KR" sz="1900" b="1">
              <a:solidFill>
                <a:srgbClr val="262626"/>
              </a:solidFill>
              <a:latin typeface="Exo"/>
              <a:ea typeface="Calibri"/>
              <a:cs typeface="Calibri"/>
              <a:sym typeface="Ex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52" name="TextBox 6"/>
          <p:cNvSpPr txBox="1"/>
          <p:nvPr/>
        </p:nvSpPr>
        <p:spPr>
          <a:xfrm>
            <a:off x="1409680" y="635472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  <a:endParaRPr lang="ko-KR" altLang="en-US" sz="4000" b="1">
              <a:solidFill>
                <a:schemeClr val="accent1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3" name="TextBox 3"/>
          <p:cNvSpPr txBox="1"/>
          <p:nvPr/>
        </p:nvSpPr>
        <p:spPr>
          <a:xfrm>
            <a:off x="1583160" y="1614887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  <a:endParaRPr kumimoji="1" lang="ko-KR" altLang="en-US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  <a:endParaRPr kumimoji="1" lang="ko-KR" altLang="en-US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7127776" y="4639444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  <a:endParaRPr lang="ko-KR" altLang="en-US" sz="4000" b="1">
              <a:solidFill>
                <a:schemeClr val="accent1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5" name="TextBox 9"/>
          <p:cNvSpPr txBox="1"/>
          <p:nvPr/>
        </p:nvSpPr>
        <p:spPr>
          <a:xfrm>
            <a:off x="7559824" y="5670352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 증가에 따라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 반려동물 입양이 활발해지면서 다양한 종류의 반려동물에 대한 관심도 증가하고 있습니다. </a:t>
            </a: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특히, 파충류 입양의 비율이 높아짐에 따라 기존의 입양 방식과는 ‘</a:t>
            </a:r>
            <a:r>
              <a:rPr lang="en-US" altLang="ko-KR" sz="2600" b="1">
                <a:solidFill>
                  <a:srgbClr val="1b1760"/>
                </a:solidFill>
                <a:latin typeface="G마켓 산스 TTF Medium"/>
                <a:ea typeface="G마켓 산스 TTF Medium"/>
              </a:rPr>
              <a:t>차별화된 실시간 경매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 도입하는 방안을 구상하게 되었습니다. </a:t>
            </a: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많은 분들이 원하는 반려동물을 실시간으로 입양할 수 있도록 하는 것을 목표로 하고 있습니다.</a:t>
            </a: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endParaRPr lang="en-US" altLang="ko-KR" sz="250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"/>
          <p:cNvPicPr/>
          <p:nvPr/>
        </p:nvPicPr>
        <p:blipFill rotWithShape="1">
          <a:blip r:embed="rId2"/>
          <a:stretch>
            <a:fillRect/>
          </a:stretch>
        </p:blipFill>
        <p:spPr>
          <a:xfrm flipH="1"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 rot="0"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  <a:endParaRPr lang="ko-KR" altLang="en-US" sz="3000" b="1" spc="-91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수행 절차</a:t>
            </a:r>
            <a:endParaRPr lang="ko-KR" altLang="en-US" sz="7991">
              <a:solidFill>
                <a:schemeClr val="tx1"/>
              </a:solidFill>
              <a:latin typeface="G마켓 산스 TTF Bold"/>
              <a:ea typeface="G마켓 산스 TTF Bold"/>
            </a:endParaRP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tx1"/>
                </a:solidFill>
                <a:latin typeface="G마켓 산스 TTF Bold"/>
                <a:ea typeface="G마켓 산스 TTF Bold"/>
              </a:rPr>
              <a:t>            및 방법</a:t>
            </a:r>
            <a:endParaRPr lang="ko-KR" altLang="en-US" sz="7991">
              <a:solidFill>
                <a:schemeClr val="tx1"/>
              </a:solidFill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1511152" y="2881437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2025656" y="3385964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기획</a:t>
            </a:r>
            <a:endParaRPr lang="ko-KR" altLang="en-US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87216" y="497014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프로젝트 분석 및 화면 설계</a:t>
            </a:r>
            <a:endParaRPr lang="en-US" altLang="ko-KR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087216" y="6554316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altLang="ko-KR" sz="4100" b="1" spc="-199">
                <a:solidFill>
                  <a:srgbClr val="373737"/>
                </a:solidFill>
                <a:latin typeface="HY강B"/>
                <a:ea typeface="HY강B"/>
              </a:rPr>
              <a:t>Programing</a:t>
            </a:r>
            <a:endParaRPr lang="en-US" altLang="ko-KR" sz="4100" b="1" spc="-199">
              <a:solidFill>
                <a:srgbClr val="373737"/>
              </a:solidFill>
              <a:latin typeface="HY강B"/>
              <a:ea typeface="HY강B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983845" y="8138492"/>
            <a:ext cx="7406375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b="1" spc="-199">
                <a:solidFill>
                  <a:srgbClr val="373737"/>
                </a:solidFill>
                <a:latin typeface="G마켓 산스 TTF Medium"/>
                <a:ea typeface="G마켓 산스 TTF Medium"/>
              </a:rPr>
              <a:t>테스트 및 버그 수정</a:t>
            </a:r>
            <a:endParaRPr lang="ko-KR" altLang="en-US" sz="2976" b="1" spc="-199">
              <a:solidFill>
                <a:srgbClr val="373737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287511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4" name="직사각형 26"/>
          <p:cNvSpPr/>
          <p:nvPr/>
        </p:nvSpPr>
        <p:spPr>
          <a:xfrm>
            <a:off x="287511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5" name="직사각형 26"/>
          <p:cNvSpPr/>
          <p:nvPr/>
        </p:nvSpPr>
        <p:spPr>
          <a:xfrm>
            <a:off x="287511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36" name="직사각형 26"/>
          <p:cNvSpPr/>
          <p:nvPr/>
        </p:nvSpPr>
        <p:spPr>
          <a:xfrm>
            <a:off x="295131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  <a:endParaRPr kumimoji="0" lang="en-US" altLang="ko-KR" sz="24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G마켓 산스 TTF Medium"/>
              <a:ea typeface="G마켓 산스 TTF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  <a:endParaRPr kumimoji="1" lang="ko-KR" altLang="en-US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  <a:endParaRPr kumimoji="1" lang="ko-KR" altLang="en-US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  <a:endParaRPr lang="ko-KR" altLang="en-US" sz="2200" b="1" i="0">
              <a:solidFill>
                <a:schemeClr val="tx1"/>
              </a:solidFill>
              <a:latin typeface="G마켓 산스 TTF Light"/>
              <a:ea typeface="G마켓 산스 TTF Light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  <a:endParaRPr kumimoji="1" lang="ko-KR" altLang="en-US" sz="3600" b="1">
              <a:solidFill>
                <a:srgbClr val="111d49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1909</ep:Words>
  <ep:PresentationFormat>사용자 지정</ep:PresentationFormat>
  <ep:Paragraphs>220</ep:Paragraphs>
  <ep:Slides>46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ep:HeadingPairs>
  <ep:TitlesOfParts>
    <vt:vector size="47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2024-09-09T00:47:21.000</dcterms:created>
  <dc:creator>tj-bu-707-16</dc:creator>
  <cp:lastModifiedBy>yeop1</cp:lastModifiedBy>
  <dcterms:modified xsi:type="dcterms:W3CDTF">2024-09-12T15:17:03.782</dcterms:modified>
  <cp:revision>51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